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6" r:id="rId5"/>
    <p:sldId id="261" r:id="rId6"/>
    <p:sldId id="271" r:id="rId7"/>
    <p:sldId id="262" r:id="rId8"/>
    <p:sldId id="264" r:id="rId9"/>
    <p:sldId id="263" r:id="rId10"/>
    <p:sldId id="265" r:id="rId11"/>
    <p:sldId id="266" r:id="rId12"/>
    <p:sldId id="268" r:id="rId13"/>
    <p:sldId id="269" r:id="rId14"/>
    <p:sldId id="272" r:id="rId15"/>
    <p:sldId id="273" r:id="rId16"/>
    <p:sldId id="274" r:id="rId17"/>
    <p:sldId id="275" r:id="rId18"/>
    <p:sldId id="259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845D5-3B3E-0746-38B1-13B2012D3071}" v="353" dt="2023-01-14T18:06:55.683"/>
    <p1510:client id="{C6E0442E-56AF-5C79-EEF3-9AEE9AE606FE}" v="60" dt="2023-01-14T22:47:42.641"/>
    <p1510:client id="{DB252BE3-4A86-4ED9-9DFD-42064A248E2E}" v="305" dt="2023-01-14T20:51:33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@bmdersleri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youtube.com/@bmdersleri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@bmdersleri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youtube.com/bmdersler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5905042" y="4370664"/>
            <a:ext cx="6015714" cy="21844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1269" y="2839605"/>
            <a:ext cx="7292335" cy="888718"/>
          </a:xfrm>
        </p:spPr>
        <p:txBody>
          <a:bodyPr>
            <a:normAutofit fontScale="90000"/>
          </a:bodyPr>
          <a:lstStyle/>
          <a:p>
            <a:r>
              <a:rPr lang="tr-TR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Orange</a:t>
            </a:r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İle Sınıflandırma Örnekleri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119997" y="4539292"/>
            <a:ext cx="6381203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b="1" dirty="0">
                <a:solidFill>
                  <a:schemeClr val="tx1"/>
                </a:solidFill>
              </a:rPr>
              <a:t>Selahattin Tutkun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Tarih                            : 15/01/2023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pic>
        <p:nvPicPr>
          <p:cNvPr id="12" name="Picture 2" descr="What Is Real Artificial Intelligence: Characteristics of True AI ...">
            <a:extLst>
              <a:ext uri="{FF2B5EF4-FFF2-40B4-BE49-F238E27FC236}">
                <a16:creationId xmlns:a16="http://schemas.microsoft.com/office/drawing/2014/main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72" y="4319146"/>
            <a:ext cx="3492832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Alt Başlık 2">
            <a:extLst>
              <a:ext uri="{FF2B5EF4-FFF2-40B4-BE49-F238E27FC236}">
                <a16:creationId xmlns:a16="http://schemas.microsoft.com/office/drawing/2014/main" id="{49E0EA79-140A-465A-BD6F-C58E011B4CAE}"/>
              </a:ext>
            </a:extLst>
          </p:cNvPr>
          <p:cNvSpPr txBox="1">
            <a:spLocks/>
          </p:cNvSpPr>
          <p:nvPr/>
        </p:nvSpPr>
        <p:spPr>
          <a:xfrm>
            <a:off x="3302737" y="959313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Veri Madenciliğine Giriş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1E4F3095-F1B4-404E-8096-C524CBBDD076}"/>
              </a:ext>
            </a:extLst>
          </p:cNvPr>
          <p:cNvSpPr/>
          <p:nvPr/>
        </p:nvSpPr>
        <p:spPr>
          <a:xfrm>
            <a:off x="610042" y="1570353"/>
            <a:ext cx="289332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http://youtube.com/@bmderslerim</a:t>
            </a:r>
            <a:endParaRPr lang="tr-TR" sz="1200" b="0" cap="none" spc="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5 Temel Soruda Veri Madenciliği (Data Mining) Nedir? - Vizyoner Genç">
            <a:extLst>
              <a:ext uri="{FF2B5EF4-FFF2-40B4-BE49-F238E27FC236}">
                <a16:creationId xmlns:a16="http://schemas.microsoft.com/office/drawing/2014/main" id="{DB474768-8265-4825-B490-0A4ABEF5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374" y="440789"/>
            <a:ext cx="3441481" cy="1934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19D2D9E-98F2-4D32-AB5B-DC3A750997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94" t="21526" r="11094" b="21125"/>
          <a:stretch/>
        </p:blipFill>
        <p:spPr>
          <a:xfrm>
            <a:off x="1109726" y="264405"/>
            <a:ext cx="1811729" cy="133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7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İle Sınıflandırma Örnekleri-3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7030BB75-64ED-1DBF-392E-06A254AA0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211" y="1527908"/>
            <a:ext cx="3687091" cy="5155083"/>
          </a:xfr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553588-060B-47D7-0991-AC84F999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247" y="1783175"/>
            <a:ext cx="7364046" cy="447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3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İle Sınıflandırma Örnekleri-4</a:t>
            </a:r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BE947B9-6609-4A7E-A3ED-3011B1FC2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979" y="1625600"/>
            <a:ext cx="3613327" cy="5145314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DF1FA4-279C-4496-893B-404568D4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732" y="1622942"/>
            <a:ext cx="5761891" cy="515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İle Sınıflandırma Örnekleri-5</a:t>
            </a:r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25C19C1-BBDC-AD9C-04FF-7C397C18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48" y="1410677"/>
            <a:ext cx="3182858" cy="530664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A5EEC2B-E814-4FB9-3A04-0B484F44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092" y="2188122"/>
            <a:ext cx="7598507" cy="346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7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İle Sınıflandırma Örnekleri-6</a:t>
            </a:r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DA802DA-688C-6574-8B9D-48189475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11" y="1582926"/>
            <a:ext cx="5791200" cy="50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3794-C19B-0245-AFE8-6559FE5A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İle Sınıflandırma Örnekleri-7</a:t>
            </a: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902ECF4-37DF-5DD1-5B20-C99567C66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727" y="2084119"/>
            <a:ext cx="4516681" cy="47078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F247B-07A1-FD66-C1F5-0ECA79F6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14</a:t>
            </a:fld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1078AE7-905A-44A3-DDD8-9920428E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893" y="2875042"/>
            <a:ext cx="6721433" cy="25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6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4418-3AC1-078A-09EF-49AB0019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İle Sınıflandırma Örnekleri-8</a:t>
            </a: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9F28268-F4E7-552E-75CE-B27D7BB70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541" y="1440873"/>
            <a:ext cx="3253079" cy="5380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C8842-C935-480B-573B-D6684434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15</a:t>
            </a:fld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2CB5493-F8CB-F67D-0242-28FE4E071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8" y="2132131"/>
            <a:ext cx="7681355" cy="32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58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EDE8-4FAF-D4F1-54F8-A4F4EBEE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İle Sınıflandırma Örnekleri-9</a:t>
            </a: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0674D9D-A134-BE2C-7520-A46A2C635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50" y="1717964"/>
            <a:ext cx="3813753" cy="50641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AD6E-E35C-6BB3-8248-7AF9515D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16</a:t>
            </a:fld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1D8CF7B-169F-283D-C59E-80BE61A20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257" y="1714619"/>
            <a:ext cx="6701641" cy="49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4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7ED0-879A-A06A-5FA0-B78DD5BC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İle Sınıflandırma Örnekleri-10</a:t>
            </a: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9FCF787-1712-CD0D-13E6-73543AA72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739" y="1626441"/>
            <a:ext cx="3452008" cy="49799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8D666-6BAD-51BC-4EF0-0F2E758B9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17</a:t>
            </a:fld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B71EB65-3B45-92CE-4703-197E0692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624518"/>
            <a:ext cx="7265719" cy="49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62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251" y="1905990"/>
            <a:ext cx="8915400" cy="414377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tr-TR" dirty="0">
                <a:ea typeface="+mn-lt"/>
                <a:cs typeface="+mn-lt"/>
              </a:rPr>
              <a:t>https://www.youtube.com/watch?v=EVTNHmo_ASE&amp;t=85s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https://www.gtech.com.tr/veri-madenciligi-nedir-ve-nasil-yapilir/</a:t>
            </a:r>
          </a:p>
          <a:p>
            <a:r>
              <a:rPr lang="tr-TR" dirty="0">
                <a:ea typeface="+mn-lt"/>
                <a:cs typeface="+mn-lt"/>
              </a:rPr>
              <a:t>https://medium.com/@sparrowarr/veri-madencili-i-s-n-fland-rma-22a7ecb9dc9b#:~:text=Veri%20madenciliğinde%20sınıflandırma%20kavramı%2C%20basit,çeşitli%20sınıflar%20arasında%20veriyi%20dağıtmaktır.</a:t>
            </a:r>
          </a:p>
          <a:p>
            <a:r>
              <a:rPr lang="tr-TR" dirty="0">
                <a:ea typeface="+mn-lt"/>
                <a:cs typeface="+mn-lt"/>
              </a:rPr>
              <a:t>https://en.wikipedia.org/wiki/Data_fusion</a:t>
            </a:r>
          </a:p>
          <a:p>
            <a:r>
              <a:rPr lang="tr-TR" dirty="0">
                <a:ea typeface="+mn-lt"/>
                <a:cs typeface="+mn-lt"/>
              </a:rPr>
              <a:t>https://en.wikipedia.org/wiki/Orange_(software)</a:t>
            </a:r>
          </a:p>
          <a:p>
            <a:r>
              <a:rPr lang="tr-TR" dirty="0">
                <a:ea typeface="+mn-lt"/>
                <a:cs typeface="+mn-lt"/>
              </a:rPr>
              <a:t>https://vizyonergenc.com/icerik/5-temel-soruda-veri-madenciligi-data-mining-nedir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https://www.udemy.com/course/orange-data-mining-machine-learning-uygulamas-turkce/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https://orangedatamining.com/workflows/Classification/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https://orange3.readthedocs.io/projects/orange-data-mining-library/en/latest/reference/classification.html</a:t>
            </a:r>
          </a:p>
          <a:p>
            <a:endParaRPr lang="tr-TR" dirty="0">
              <a:ea typeface="+mn-lt"/>
              <a:cs typeface="+mn-lt"/>
            </a:endParaRP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03FCA83D-C5FB-435B-A2B5-B2A5937640CC}"/>
              </a:ext>
            </a:extLst>
          </p:cNvPr>
          <p:cNvSpPr/>
          <p:nvPr/>
        </p:nvSpPr>
        <p:spPr>
          <a:xfrm>
            <a:off x="9303026" y="6450986"/>
            <a:ext cx="288897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http://youtube.com/@bmderslerim</a:t>
            </a:r>
            <a:endParaRPr lang="tr-TR" sz="1200" b="0" cap="none" spc="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C884824E-9ABA-46E8-A589-83522BCF9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4" t="21526" r="11094" b="21125"/>
          <a:stretch/>
        </p:blipFill>
        <p:spPr>
          <a:xfrm>
            <a:off x="10052869" y="5115683"/>
            <a:ext cx="1811729" cy="133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8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4362681" y="5057069"/>
            <a:ext cx="7613734" cy="169318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2720" y="2984641"/>
            <a:ext cx="7768206" cy="888718"/>
          </a:xfrm>
        </p:spPr>
        <p:txBody>
          <a:bodyPr>
            <a:normAutofit fontScale="90000"/>
          </a:bodyPr>
          <a:lstStyle/>
          <a:p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4693186" y="5158863"/>
            <a:ext cx="7157490" cy="14895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 : </a:t>
            </a:r>
            <a:r>
              <a:rPr lang="tr-TR" b="1" dirty="0">
                <a:solidFill>
                  <a:schemeClr val="tx1"/>
                </a:solidFill>
              </a:rPr>
              <a:t>Selahattin Tutkun</a:t>
            </a:r>
            <a:br>
              <a:rPr lang="tr-TR" b="1" dirty="0"/>
            </a:br>
            <a:br>
              <a:rPr lang="tr-TR" b="1" dirty="0"/>
            </a:br>
            <a:r>
              <a:rPr lang="tr-TR" dirty="0">
                <a:solidFill>
                  <a:schemeClr val="tx1"/>
                </a:solidFill>
              </a:rPr>
              <a:t>E-posta                       : selahattintutkun_55@hotmail.com</a:t>
            </a:r>
          </a:p>
          <a:p>
            <a:r>
              <a:rPr lang="tr-TR" dirty="0">
                <a:solidFill>
                  <a:schemeClr val="tx1"/>
                </a:solidFill>
              </a:rPr>
              <a:t>Tarih                            : 15/01/2023</a:t>
            </a: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sp>
        <p:nvSpPr>
          <p:cNvPr id="10" name="Alt Başlık 2">
            <a:extLst>
              <a:ext uri="{FF2B5EF4-FFF2-40B4-BE49-F238E27FC236}">
                <a16:creationId xmlns:a16="http://schemas.microsoft.com/office/drawing/2014/main" id="{F3FB4516-AA03-4E40-A3E9-4BD1CB9AAD92}"/>
              </a:ext>
            </a:extLst>
          </p:cNvPr>
          <p:cNvSpPr txBox="1">
            <a:spLocks/>
          </p:cNvSpPr>
          <p:nvPr/>
        </p:nvSpPr>
        <p:spPr>
          <a:xfrm>
            <a:off x="3526004" y="506519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Veri Madenciliğine Giriş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8" name="Picture 2" descr="5 Temel Soruda Veri Madenciliği (Data Mining) Nedir? - Vizyoner Genç">
            <a:extLst>
              <a:ext uri="{FF2B5EF4-FFF2-40B4-BE49-F238E27FC236}">
                <a16:creationId xmlns:a16="http://schemas.microsoft.com/office/drawing/2014/main" id="{B5411EE9-9287-46B7-A776-02783B9C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195" y="318325"/>
            <a:ext cx="3441481" cy="19341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Dikdörtgen 10">
            <a:extLst>
              <a:ext uri="{FF2B5EF4-FFF2-40B4-BE49-F238E27FC236}">
                <a16:creationId xmlns:a16="http://schemas.microsoft.com/office/drawing/2014/main" id="{DB04ABB8-254C-4048-B046-344B5E0579C6}"/>
              </a:ext>
            </a:extLst>
          </p:cNvPr>
          <p:cNvSpPr/>
          <p:nvPr/>
        </p:nvSpPr>
        <p:spPr>
          <a:xfrm>
            <a:off x="564054" y="1473529"/>
            <a:ext cx="29169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http://youtube.com/@bmderslerim</a:t>
            </a:r>
            <a:endParaRPr lang="tr-TR" sz="1200" b="0" cap="none" spc="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Resim 13">
            <a:extLst>
              <a:ext uri="{FF2B5EF4-FFF2-40B4-BE49-F238E27FC236}">
                <a16:creationId xmlns:a16="http://schemas.microsoft.com/office/drawing/2014/main" id="{AB8EB301-BEE9-4D50-B8FC-046E46C5C2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94" t="21526" r="11094" b="21125"/>
          <a:stretch/>
        </p:blipFill>
        <p:spPr>
          <a:xfrm>
            <a:off x="1054642" y="107098"/>
            <a:ext cx="1811729" cy="133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5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3353" y="1990165"/>
            <a:ext cx="2702859" cy="427964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tr-TR" dirty="0" err="1"/>
              <a:t>Orange</a:t>
            </a:r>
            <a:r>
              <a:rPr lang="tr-TR" dirty="0"/>
              <a:t> Nedir?</a:t>
            </a:r>
          </a:p>
          <a:p>
            <a:r>
              <a:rPr lang="tr-TR" dirty="0" err="1"/>
              <a:t>Orange</a:t>
            </a:r>
            <a:r>
              <a:rPr lang="tr-TR" dirty="0"/>
              <a:t> Ne İşe Yarar?</a:t>
            </a:r>
          </a:p>
          <a:p>
            <a:r>
              <a:rPr lang="tr-TR" dirty="0" err="1"/>
              <a:t>Orange</a:t>
            </a:r>
            <a:r>
              <a:rPr lang="tr-TR" dirty="0"/>
              <a:t> Bize Ne Sunuyor? </a:t>
            </a:r>
          </a:p>
          <a:p>
            <a:r>
              <a:rPr lang="tr-TR" dirty="0"/>
              <a:t>Sınıflandırma Nedir?</a:t>
            </a:r>
          </a:p>
          <a:p>
            <a:r>
              <a:rPr lang="tr-TR" dirty="0" err="1"/>
              <a:t>Orange</a:t>
            </a:r>
            <a:r>
              <a:rPr lang="tr-TR" dirty="0"/>
              <a:t> İle Sınıflandırma-1</a:t>
            </a:r>
          </a:p>
          <a:p>
            <a:r>
              <a:rPr lang="tr-TR" dirty="0" err="1">
                <a:ea typeface="+mn-lt"/>
                <a:cs typeface="+mn-lt"/>
              </a:rPr>
              <a:t>Orange</a:t>
            </a:r>
            <a:r>
              <a:rPr lang="tr-TR" dirty="0">
                <a:ea typeface="+mn-lt"/>
                <a:cs typeface="+mn-lt"/>
              </a:rPr>
              <a:t> İle Sınıflandırma-2</a:t>
            </a:r>
          </a:p>
          <a:p>
            <a:r>
              <a:rPr lang="tr-TR" dirty="0" err="1">
                <a:ea typeface="+mn-lt"/>
                <a:cs typeface="+mn-lt"/>
              </a:rPr>
              <a:t>Orange</a:t>
            </a:r>
            <a:r>
              <a:rPr lang="tr-TR" dirty="0">
                <a:ea typeface="+mn-lt"/>
                <a:cs typeface="+mn-lt"/>
              </a:rPr>
              <a:t> İle Sınıflandırma-3</a:t>
            </a:r>
          </a:p>
          <a:p>
            <a:r>
              <a:rPr lang="tr-TR" dirty="0" err="1">
                <a:ea typeface="+mn-lt"/>
                <a:cs typeface="+mn-lt"/>
              </a:rPr>
              <a:t>Orange</a:t>
            </a:r>
            <a:r>
              <a:rPr lang="tr-TR" dirty="0">
                <a:ea typeface="+mn-lt"/>
                <a:cs typeface="+mn-lt"/>
              </a:rPr>
              <a:t> İle Sınıflandırma-4</a:t>
            </a:r>
          </a:p>
          <a:p>
            <a:r>
              <a:rPr lang="tr-TR" dirty="0" err="1">
                <a:ea typeface="+mn-lt"/>
                <a:cs typeface="+mn-lt"/>
              </a:rPr>
              <a:t>Orange</a:t>
            </a:r>
            <a:r>
              <a:rPr lang="tr-TR" dirty="0">
                <a:ea typeface="+mn-lt"/>
                <a:cs typeface="+mn-lt"/>
              </a:rPr>
              <a:t> İle Sınıflandırma-5</a:t>
            </a:r>
          </a:p>
          <a:p>
            <a:r>
              <a:rPr lang="tr-TR" dirty="0" err="1">
                <a:ea typeface="+mn-lt"/>
                <a:cs typeface="+mn-lt"/>
              </a:rPr>
              <a:t>Orange</a:t>
            </a:r>
            <a:r>
              <a:rPr lang="tr-TR" dirty="0">
                <a:ea typeface="+mn-lt"/>
                <a:cs typeface="+mn-lt"/>
              </a:rPr>
              <a:t> İle Sınıflandırma-6</a:t>
            </a:r>
          </a:p>
          <a:p>
            <a:r>
              <a:rPr lang="tr-TR" dirty="0" err="1">
                <a:ea typeface="+mn-lt"/>
                <a:cs typeface="+mn-lt"/>
              </a:rPr>
              <a:t>Orange</a:t>
            </a:r>
            <a:r>
              <a:rPr lang="tr-TR" dirty="0">
                <a:ea typeface="+mn-lt"/>
                <a:cs typeface="+mn-lt"/>
              </a:rPr>
              <a:t> İle Sınıflandırma-7</a:t>
            </a:r>
          </a:p>
          <a:p>
            <a:r>
              <a:rPr lang="tr-TR" dirty="0" err="1">
                <a:ea typeface="+mn-lt"/>
                <a:cs typeface="+mn-lt"/>
              </a:rPr>
              <a:t>Orange</a:t>
            </a:r>
            <a:r>
              <a:rPr lang="tr-TR" dirty="0">
                <a:ea typeface="+mn-lt"/>
                <a:cs typeface="+mn-lt"/>
              </a:rPr>
              <a:t> İle Sınıflandırma-8</a:t>
            </a:r>
          </a:p>
          <a:p>
            <a:r>
              <a:rPr lang="tr-TR" dirty="0" err="1">
                <a:ea typeface="+mn-lt"/>
                <a:cs typeface="+mn-lt"/>
              </a:rPr>
              <a:t>Orange</a:t>
            </a:r>
            <a:r>
              <a:rPr lang="tr-TR" dirty="0">
                <a:ea typeface="+mn-lt"/>
                <a:cs typeface="+mn-lt"/>
              </a:rPr>
              <a:t> İle Sınıflandırma-9</a:t>
            </a:r>
          </a:p>
          <a:p>
            <a:r>
              <a:rPr lang="tr-TR" dirty="0" err="1">
                <a:ea typeface="+mn-lt"/>
                <a:cs typeface="+mn-lt"/>
              </a:rPr>
              <a:t>Orange</a:t>
            </a:r>
            <a:r>
              <a:rPr lang="tr-TR" dirty="0">
                <a:ea typeface="+mn-lt"/>
                <a:cs typeface="+mn-lt"/>
              </a:rPr>
              <a:t> İle Sınıflandırma-10</a:t>
            </a:r>
          </a:p>
          <a:p>
            <a:r>
              <a:rPr lang="tr-TR" dirty="0"/>
              <a:t>Kaynaklar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6172CFBE-5876-4842-A283-B284E964BE1B}"/>
              </a:ext>
            </a:extLst>
          </p:cNvPr>
          <p:cNvSpPr/>
          <p:nvPr/>
        </p:nvSpPr>
        <p:spPr>
          <a:xfrm>
            <a:off x="9221118" y="6547199"/>
            <a:ext cx="291072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http://youtube.com/@bmderslerim</a:t>
            </a:r>
            <a:endParaRPr lang="tr-TR" sz="1200" b="0" cap="none" spc="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452394C0-7382-490D-A6ED-0FD560AF1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4" t="21526" r="11094" b="21125"/>
          <a:stretch/>
        </p:blipFill>
        <p:spPr>
          <a:xfrm>
            <a:off x="9857119" y="5211896"/>
            <a:ext cx="1811729" cy="1335303"/>
          </a:xfrm>
          <a:prstGeom prst="rect">
            <a:avLst/>
          </a:prstGeom>
        </p:spPr>
      </p:pic>
      <p:pic>
        <p:nvPicPr>
          <p:cNvPr id="1026" name="Picture 2" descr="Content Writer Resume - How to Build the Perfect Resume | Leverage Edu">
            <a:extLst>
              <a:ext uri="{FF2B5EF4-FFF2-40B4-BE49-F238E27FC236}">
                <a16:creationId xmlns:a16="http://schemas.microsoft.com/office/drawing/2014/main" id="{0A2E6492-6398-476E-9C1F-A2181423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916" y="305522"/>
            <a:ext cx="3814721" cy="23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228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Nedir?</a:t>
            </a:r>
            <a:br>
              <a:rPr lang="en-US" dirty="0"/>
            </a:b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6977675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Orange, </a:t>
            </a:r>
            <a:r>
              <a:rPr lang="en-US" dirty="0" err="1">
                <a:ea typeface="+mn-lt"/>
                <a:cs typeface="+mn-lt"/>
              </a:rPr>
              <a:t>açık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kaynaklı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görselleştirme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makine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öğrenimi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madenciliği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araç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takımıdır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Keşfedici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hızlı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nitel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analizi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etkileşimli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görselleştirme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görsel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programlama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ucuna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sahiptir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 err="1"/>
          </a:p>
          <a:p>
            <a:r>
              <a:rPr lang="en-US" dirty="0"/>
              <a:t>Orange, </a:t>
            </a:r>
            <a:r>
              <a:rPr lang="en-US" dirty="0" err="1"/>
              <a:t>gizli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kalıplarını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çıkarmaya</a:t>
            </a:r>
            <a:r>
              <a:rPr lang="en-US" dirty="0"/>
              <a:t>,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 </a:t>
            </a:r>
            <a:r>
              <a:rPr lang="en-US" dirty="0" err="1"/>
              <a:t>prosedürlerinin</a:t>
            </a:r>
            <a:r>
              <a:rPr lang="en-US" dirty="0"/>
              <a:t> </a:t>
            </a:r>
            <a:r>
              <a:rPr lang="en-US" dirty="0" err="1"/>
              <a:t>arkasındaki</a:t>
            </a:r>
            <a:r>
              <a:rPr lang="en-US" dirty="0"/>
              <a:t> </a:t>
            </a:r>
            <a:r>
              <a:rPr lang="en-US" dirty="0" err="1"/>
              <a:t>sezgiyi</a:t>
            </a:r>
            <a:r>
              <a:rPr lang="en-US" dirty="0"/>
              <a:t> </a:t>
            </a:r>
            <a:r>
              <a:rPr lang="en-US" dirty="0" err="1"/>
              <a:t>sağlamaya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bilimcileri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alan</a:t>
            </a:r>
            <a:r>
              <a:rPr lang="en-US" dirty="0"/>
              <a:t> </a:t>
            </a:r>
            <a:r>
              <a:rPr lang="en-US" dirty="0" err="1"/>
              <a:t>uzmanları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iletişimi</a:t>
            </a:r>
            <a:r>
              <a:rPr lang="en-US" dirty="0"/>
              <a:t> </a:t>
            </a:r>
            <a:r>
              <a:rPr lang="en-US" dirty="0" err="1"/>
              <a:t>desteklemeye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görselleştirme</a:t>
            </a:r>
            <a:r>
              <a:rPr lang="en-US" dirty="0"/>
              <a:t> </a:t>
            </a:r>
            <a:r>
              <a:rPr lang="en-US" dirty="0" err="1"/>
              <a:t>programıdır</a:t>
            </a:r>
            <a:r>
              <a:rPr lang="en-US" dirty="0"/>
              <a:t>. </a:t>
            </a:r>
            <a:r>
              <a:rPr lang="en-US" dirty="0" err="1"/>
              <a:t>Görselleştirme</a:t>
            </a:r>
            <a:r>
              <a:rPr lang="en-US" dirty="0"/>
              <a:t> </a:t>
            </a:r>
            <a:r>
              <a:rPr lang="en-US" dirty="0" err="1"/>
              <a:t>widget'ları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dağılım</a:t>
            </a:r>
            <a:r>
              <a:rPr lang="en-US" dirty="0"/>
              <a:t> </a:t>
            </a:r>
            <a:r>
              <a:rPr lang="en-US" dirty="0" err="1"/>
              <a:t>grafiği</a:t>
            </a:r>
            <a:r>
              <a:rPr lang="en-US" dirty="0"/>
              <a:t>, kutu </a:t>
            </a:r>
            <a:r>
              <a:rPr lang="en-US" dirty="0" err="1"/>
              <a:t>grafiği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histogram </a:t>
            </a:r>
            <a:r>
              <a:rPr lang="en-US" dirty="0" err="1"/>
              <a:t>ile</a:t>
            </a:r>
            <a:r>
              <a:rPr lang="en-US" dirty="0"/>
              <a:t> dendrogram, </a:t>
            </a:r>
            <a:r>
              <a:rPr lang="en-US" dirty="0" err="1"/>
              <a:t>siluet</a:t>
            </a:r>
            <a:r>
              <a:rPr lang="en-US" dirty="0"/>
              <a:t> </a:t>
            </a:r>
            <a:r>
              <a:rPr lang="en-US" dirty="0" err="1"/>
              <a:t>grafiği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ağaç</a:t>
            </a:r>
            <a:r>
              <a:rPr lang="en-US" dirty="0"/>
              <a:t> </a:t>
            </a:r>
            <a:r>
              <a:rPr lang="en-US" dirty="0" err="1"/>
              <a:t>görselleştirmeleri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özgü</a:t>
            </a:r>
            <a:r>
              <a:rPr lang="en-US" dirty="0"/>
              <a:t> </a:t>
            </a:r>
            <a:r>
              <a:rPr lang="en-US" dirty="0" err="1"/>
              <a:t>görselleştirmeler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.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birçok</a:t>
            </a:r>
            <a:r>
              <a:rPr lang="en-US" dirty="0"/>
              <a:t> </a:t>
            </a:r>
            <a:r>
              <a:rPr lang="en-US" dirty="0" err="1"/>
              <a:t>görselleştirme</a:t>
            </a:r>
            <a:r>
              <a:rPr lang="en-US" dirty="0"/>
              <a:t> </a:t>
            </a:r>
            <a:r>
              <a:rPr lang="en-US" dirty="0" err="1"/>
              <a:t>eklentilerde</a:t>
            </a:r>
            <a:r>
              <a:rPr lang="en-US" dirty="0"/>
              <a:t> </a:t>
            </a:r>
            <a:r>
              <a:rPr lang="en-US" dirty="0" err="1"/>
              <a:t>mevcuttur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ağların</a:t>
            </a:r>
            <a:r>
              <a:rPr lang="en-US" dirty="0"/>
              <a:t>, </a:t>
            </a:r>
            <a:r>
              <a:rPr lang="en-US" dirty="0" err="1"/>
              <a:t>kelime</a:t>
            </a:r>
            <a:r>
              <a:rPr lang="en-US" dirty="0"/>
              <a:t> </a:t>
            </a:r>
            <a:r>
              <a:rPr lang="en-US" dirty="0" err="1"/>
              <a:t>bulutlarının</a:t>
            </a:r>
            <a:r>
              <a:rPr lang="en-US" dirty="0"/>
              <a:t>, </a:t>
            </a:r>
            <a:r>
              <a:rPr lang="en-US" dirty="0" err="1"/>
              <a:t>coğrafi</a:t>
            </a:r>
            <a:r>
              <a:rPr lang="en-US" dirty="0"/>
              <a:t> </a:t>
            </a:r>
            <a:r>
              <a:rPr lang="en-US" dirty="0" err="1"/>
              <a:t>haritaların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fazlasının</a:t>
            </a:r>
            <a:r>
              <a:rPr lang="en-US" dirty="0"/>
              <a:t> </a:t>
            </a:r>
            <a:r>
              <a:rPr lang="en-US" dirty="0" err="1"/>
              <a:t>görselleştirmelerini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CF17FBA-94E4-8F35-17CB-AF3C93C7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851" y="1934363"/>
            <a:ext cx="2743200" cy="125494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E78E70A-44B0-FA78-3D4F-8DC0C5C49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284" y="3432099"/>
            <a:ext cx="3633848" cy="290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DF9B3-236E-8754-5358-E9D6E643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51B-BE29-E378-08BA-EBC28C8C0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056" y="2133600"/>
            <a:ext cx="8915400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Ücretsiz</a:t>
            </a:r>
            <a:r>
              <a:rPr lang="en-US" dirty="0"/>
              <a:t>, Açık Kaynak</a:t>
            </a:r>
          </a:p>
          <a:p>
            <a:r>
              <a:rPr lang="en-US" dirty="0">
                <a:ea typeface="+mn-lt"/>
                <a:cs typeface="+mn-lt"/>
              </a:rPr>
              <a:t>Makine </a:t>
            </a:r>
            <a:r>
              <a:rPr lang="en-US" dirty="0" err="1">
                <a:ea typeface="+mn-lt"/>
                <a:cs typeface="+mn-lt"/>
              </a:rPr>
              <a:t>Öğrenmesi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Veri </a:t>
            </a:r>
            <a:r>
              <a:rPr lang="en-US" dirty="0" err="1">
                <a:ea typeface="+mn-lt"/>
                <a:cs typeface="+mn-lt"/>
              </a:rPr>
              <a:t>Görselleştirme</a:t>
            </a:r>
            <a:r>
              <a:rPr lang="en-US" dirty="0">
                <a:ea typeface="+mn-lt"/>
                <a:cs typeface="+mn-lt"/>
              </a:rPr>
              <a:t> Aracı</a:t>
            </a:r>
          </a:p>
          <a:p>
            <a:r>
              <a:rPr lang="en-US" dirty="0" err="1">
                <a:ea typeface="+mn-lt"/>
                <a:cs typeface="+mn-lt"/>
              </a:rPr>
              <a:t>Grafik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Arayüzü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Eklenti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Desteğine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Sahip</a:t>
            </a:r>
          </a:p>
          <a:p>
            <a:r>
              <a:rPr lang="en-US" dirty="0">
                <a:ea typeface="+mn-lt"/>
                <a:cs typeface="+mn-lt"/>
              </a:rPr>
              <a:t>Phyton </a:t>
            </a:r>
            <a:r>
              <a:rPr lang="en-US" dirty="0" err="1">
                <a:ea typeface="+mn-lt"/>
                <a:cs typeface="+mn-lt"/>
              </a:rPr>
              <a:t>Kodları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Yazılabilir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39C95-4A1A-CB0F-1EDD-D2F0D7BC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</a:t>
            </a:fld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0174918-EAE1-797E-08E0-35D59F03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530" y="3543765"/>
            <a:ext cx="3505199" cy="241272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292EA78-F53B-035A-9A80-C9ADFCE1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544" y="4095637"/>
            <a:ext cx="2743200" cy="181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8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Ne İşe Yarar?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Etkileşimli</a:t>
            </a:r>
            <a:r>
              <a:rPr lang="en-US" dirty="0"/>
              <a:t> </a:t>
            </a:r>
            <a:r>
              <a:rPr lang="en-US" dirty="0" err="1"/>
              <a:t>görselleştirmeler</a:t>
            </a:r>
            <a:r>
              <a:rPr lang="en-US" dirty="0"/>
              <a:t>, </a:t>
            </a:r>
            <a:r>
              <a:rPr lang="en-US" dirty="0" err="1"/>
              <a:t>keşfedici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analizini</a:t>
            </a:r>
            <a:r>
              <a:rPr lang="en-US" dirty="0"/>
              <a:t> </a:t>
            </a:r>
            <a:r>
              <a:rPr lang="en-US" dirty="0" err="1"/>
              <a:t>mümkün</a:t>
            </a:r>
            <a:r>
              <a:rPr lang="en-US" dirty="0"/>
              <a:t> </a:t>
            </a:r>
            <a:r>
              <a:rPr lang="en-US" dirty="0" err="1"/>
              <a:t>kılar</a:t>
            </a:r>
            <a:r>
              <a:rPr lang="en-US" dirty="0"/>
              <a:t>. </a:t>
            </a:r>
            <a:r>
              <a:rPr lang="en-US" dirty="0" err="1"/>
              <a:t>Doğrudan</a:t>
            </a:r>
            <a:r>
              <a:rPr lang="en-US" dirty="0"/>
              <a:t> </a:t>
            </a:r>
            <a:r>
              <a:rPr lang="en-US" dirty="0" err="1"/>
              <a:t>çizimlerden</a:t>
            </a:r>
            <a:r>
              <a:rPr lang="en-US" dirty="0"/>
              <a:t>, </a:t>
            </a:r>
            <a:r>
              <a:rPr lang="en-US" dirty="0" err="1"/>
              <a:t>grafiklerden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tablolarından</a:t>
            </a:r>
            <a:r>
              <a:rPr lang="en-US" dirty="0"/>
              <a:t> </a:t>
            </a:r>
            <a:r>
              <a:rPr lang="en-US" dirty="0" err="1"/>
              <a:t>ilginç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alt </a:t>
            </a:r>
            <a:r>
              <a:rPr lang="en-US" dirty="0" err="1"/>
              <a:t>kümeleri</a:t>
            </a:r>
            <a:r>
              <a:rPr lang="en-US" dirty="0"/>
              <a:t> </a:t>
            </a:r>
            <a:r>
              <a:rPr lang="en-US" dirty="0" err="1"/>
              <a:t>seçilebilir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bunlarda</a:t>
            </a:r>
            <a:r>
              <a:rPr lang="en-US" dirty="0"/>
              <a:t> </a:t>
            </a:r>
            <a:r>
              <a:rPr lang="en-US" dirty="0" err="1"/>
              <a:t>aşağı</a:t>
            </a:r>
            <a:r>
              <a:rPr lang="en-US" dirty="0"/>
              <a:t> </a:t>
            </a:r>
            <a:r>
              <a:rPr lang="en-US" dirty="0" err="1"/>
              <a:t>akış</a:t>
            </a:r>
            <a:r>
              <a:rPr lang="en-US" dirty="0"/>
              <a:t> </a:t>
            </a:r>
            <a:r>
              <a:rPr lang="en-US" dirty="0" err="1"/>
              <a:t>widget'larında</a:t>
            </a:r>
            <a:r>
              <a:rPr lang="en-US" dirty="0"/>
              <a:t> </a:t>
            </a:r>
            <a:r>
              <a:rPr lang="en-US" dirty="0" err="1"/>
              <a:t>madencilik</a:t>
            </a:r>
            <a:r>
              <a:rPr lang="en-US" dirty="0"/>
              <a:t> </a:t>
            </a:r>
            <a:r>
              <a:rPr lang="en-US" dirty="0" err="1"/>
              <a:t>yapılabilir</a:t>
            </a:r>
            <a:r>
              <a:rPr lang="en-US" dirty="0"/>
              <a:t>.</a:t>
            </a:r>
          </a:p>
          <a:p>
            <a:pPr algn="just"/>
            <a:r>
              <a:rPr lang="en-US" dirty="0">
                <a:ea typeface="+mn-lt"/>
                <a:cs typeface="+mn-lt"/>
              </a:rPr>
              <a:t>Bir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kümesi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üzerinde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lojistik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verileri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çapraz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doğrulama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bazı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yanlış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sınıflandırmaları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boyuta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bilgisayara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eşlenebilir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Orange'ı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temel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istatistikler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makine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öğrenimi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konusunda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içgörüden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yoksun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olsalar</a:t>
            </a:r>
            <a:r>
              <a:rPr lang="en-US" dirty="0">
                <a:ea typeface="+mn-lt"/>
                <a:cs typeface="+mn-lt"/>
              </a:rPr>
              <a:t> bile </a:t>
            </a:r>
            <a:r>
              <a:rPr lang="en-US" dirty="0" err="1">
                <a:ea typeface="+mn-lt"/>
                <a:cs typeface="+mn-lt"/>
              </a:rPr>
              <a:t>alan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uzmanlarının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verilerini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keşfedebilecekleri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araca </a:t>
            </a:r>
            <a:r>
              <a:rPr lang="en-US" dirty="0" err="1">
                <a:ea typeface="+mn-lt"/>
                <a:cs typeface="+mn-lt"/>
              </a:rPr>
              <a:t>dönüştürmek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kolaydır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algn="just"/>
            <a:r>
              <a:rPr lang="en-US" dirty="0"/>
              <a:t>Orange </a:t>
            </a:r>
            <a:r>
              <a:rPr lang="en-US" dirty="0">
                <a:ea typeface="+mn-lt"/>
                <a:cs typeface="+mn-lt"/>
              </a:rPr>
              <a:t>widget </a:t>
            </a:r>
            <a:r>
              <a:rPr lang="en-US" dirty="0" err="1">
                <a:ea typeface="+mn-lt"/>
                <a:cs typeface="+mn-lt"/>
              </a:rPr>
              <a:t>olarak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kullanılabilir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basit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görselleştirme</a:t>
            </a:r>
            <a:r>
              <a:rPr lang="en-US" dirty="0">
                <a:ea typeface="+mn-lt"/>
                <a:cs typeface="+mn-lt"/>
              </a:rPr>
              <a:t>, alt </a:t>
            </a:r>
            <a:r>
              <a:rPr lang="en-US" dirty="0" err="1">
                <a:ea typeface="+mn-lt"/>
                <a:cs typeface="+mn-lt"/>
              </a:rPr>
              <a:t>küme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seçimi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işlemeden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öğrenme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algoritmalarının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değerlendirmesine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tahmine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dayalı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modellemeye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kadar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uzanır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algn="just"/>
            <a:r>
              <a:rPr lang="en-US" dirty="0" err="1">
                <a:ea typeface="+mn-lt"/>
                <a:cs typeface="+mn-lt"/>
              </a:rPr>
              <a:t>Görsel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programlama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önceden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tanımlanmış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kullanıcı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tarafından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tasarlanmış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pencere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öğelerini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birbirine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bağlayarak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akışlarının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oluşturulduğu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arabirim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aracılığıyla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uygulanırken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ileri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düzey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kullanıcılar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Orange'ı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işleme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pencere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öğesi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değişikliği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Python </a:t>
            </a:r>
            <a:r>
              <a:rPr lang="en-US" dirty="0" err="1">
                <a:ea typeface="+mn-lt"/>
                <a:cs typeface="+mn-lt"/>
              </a:rPr>
              <a:t>kitaplığı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kullanabilir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5AB75CD-7594-6E11-6D52-C3C5DA10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926" y="245957"/>
            <a:ext cx="2845999" cy="155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8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Bize Ne Sunuyor? 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88" y="1493186"/>
            <a:ext cx="10408642" cy="507788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Canvas: </a:t>
            </a:r>
            <a:r>
              <a:rPr lang="en-US" dirty="0" err="1">
                <a:ea typeface="+mn-lt"/>
                <a:cs typeface="+mn-lt"/>
              </a:rPr>
              <a:t>Grafikli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analizi</a:t>
            </a:r>
            <a:endParaRPr lang="en-US" dirty="0" err="1"/>
          </a:p>
          <a:p>
            <a:pPr marL="0" indent="0" algn="just">
              <a:buNone/>
            </a:pPr>
            <a:r>
              <a:rPr lang="en-US" sz="1900" b="1" dirty="0">
                <a:ea typeface="+mn-lt"/>
                <a:cs typeface="+mn-lt"/>
              </a:rPr>
              <a:t>          </a:t>
            </a:r>
            <a:r>
              <a:rPr lang="en-US" sz="1900" b="1" dirty="0" err="1">
                <a:ea typeface="+mn-lt"/>
                <a:cs typeface="+mn-lt"/>
              </a:rPr>
              <a:t>Widget'lar</a:t>
            </a:r>
            <a:r>
              <a:rPr lang="en-US" sz="1900" b="1" dirty="0">
                <a:ea typeface="+mn-lt"/>
                <a:cs typeface="+mn-lt"/>
              </a:rPr>
              <a:t>:</a:t>
            </a:r>
            <a:endParaRPr lang="en-US" sz="1900" b="1" dirty="0"/>
          </a:p>
          <a:p>
            <a:pPr algn="just"/>
            <a:r>
              <a:rPr lang="en-US" u="sng" dirty="0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: Veri </a:t>
            </a:r>
            <a:r>
              <a:rPr lang="en-US" dirty="0" err="1">
                <a:ea typeface="+mn-lt"/>
                <a:cs typeface="+mn-lt"/>
              </a:rPr>
              <a:t>girişi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filtreleme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örnekleme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değerlendirme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özellik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işleme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özellik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seçimi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widget'lar</a:t>
            </a:r>
            <a:endParaRPr lang="en-US" dirty="0" err="1"/>
          </a:p>
          <a:p>
            <a:pPr algn="just"/>
            <a:r>
              <a:rPr lang="en-US" u="sng" dirty="0" err="1">
                <a:ea typeface="+mn-lt"/>
                <a:cs typeface="+mn-lt"/>
              </a:rPr>
              <a:t>Görselleştirme</a:t>
            </a:r>
            <a:endParaRPr lang="en-US" u="sng">
              <a:ea typeface="+mn-lt"/>
              <a:cs typeface="+mn-lt"/>
            </a:endParaRPr>
          </a:p>
          <a:p>
            <a:pPr algn="just"/>
            <a:r>
              <a:rPr lang="en-US" u="sng" dirty="0" err="1">
                <a:ea typeface="+mn-lt"/>
                <a:cs typeface="+mn-lt"/>
              </a:rPr>
              <a:t>Sınıflandırma</a:t>
            </a:r>
            <a:endParaRPr lang="en-US" u="sng" dirty="0" err="1"/>
          </a:p>
          <a:p>
            <a:pPr algn="just"/>
            <a:r>
              <a:rPr lang="en-US" u="sng" dirty="0" err="1">
                <a:ea typeface="+mn-lt"/>
                <a:cs typeface="+mn-lt"/>
              </a:rPr>
              <a:t>Regresyon</a:t>
            </a:r>
            <a:r>
              <a:rPr lang="en-US" dirty="0">
                <a:ea typeface="+mn-lt"/>
                <a:cs typeface="+mn-lt"/>
              </a:rPr>
              <a:t>: İki </a:t>
            </a:r>
            <a:r>
              <a:rPr lang="en-US" dirty="0" err="1">
                <a:ea typeface="+mn-lt"/>
                <a:cs typeface="+mn-lt"/>
              </a:rPr>
              <a:t>ya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çok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nicel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değişken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arasındaki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ilişkiyi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ölçmek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analiz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metodudur</a:t>
            </a:r>
            <a:endParaRPr lang="en-US" dirty="0" err="1"/>
          </a:p>
          <a:p>
            <a:pPr algn="just"/>
            <a:r>
              <a:rPr lang="en-US" u="sng" dirty="0" err="1">
                <a:ea typeface="+mn-lt"/>
                <a:cs typeface="+mn-lt"/>
              </a:rPr>
              <a:t>Ölçüm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Çapraz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doğrulama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örneklemeye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dayalı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prosedürler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güvenilirlik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tahmini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tahmin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yöntemlerinin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puanlanması</a:t>
            </a:r>
            <a:endParaRPr lang="en-US" dirty="0" err="1"/>
          </a:p>
          <a:p>
            <a:pPr algn="just"/>
            <a:r>
              <a:rPr lang="en-US" u="sng" dirty="0" err="1">
                <a:ea typeface="+mn-lt"/>
                <a:cs typeface="+mn-lt"/>
              </a:rPr>
              <a:t>Denetimsiz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Kümeleme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denetimsiz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öğrenme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algoritmaları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aktarma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teknikleri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çok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boyutlu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ölçekleme</a:t>
            </a:r>
            <a:r>
              <a:rPr lang="en-US" dirty="0">
                <a:ea typeface="+mn-lt"/>
                <a:cs typeface="+mn-lt"/>
              </a:rPr>
              <a:t>, ana </a:t>
            </a:r>
            <a:r>
              <a:rPr lang="en-US" dirty="0" err="1">
                <a:ea typeface="+mn-lt"/>
                <a:cs typeface="+mn-lt"/>
              </a:rPr>
              <a:t>bileşen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analizi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 marL="0" indent="0" algn="just">
              <a:buNone/>
            </a:pPr>
            <a:r>
              <a:rPr lang="en-US" sz="1900" b="1" dirty="0">
                <a:ea typeface="+mn-lt"/>
                <a:cs typeface="+mn-lt"/>
              </a:rPr>
              <a:t>          </a:t>
            </a:r>
            <a:r>
              <a:rPr lang="en-US" sz="1900" b="1" dirty="0" err="1">
                <a:ea typeface="+mn-lt"/>
                <a:cs typeface="+mn-lt"/>
              </a:rPr>
              <a:t>Eklentiler</a:t>
            </a:r>
            <a:r>
              <a:rPr lang="en-US" sz="1900" b="1" dirty="0">
                <a:ea typeface="+mn-lt"/>
                <a:cs typeface="+mn-lt"/>
              </a:rPr>
              <a:t>:</a:t>
            </a:r>
            <a:endParaRPr lang="en-US" sz="1900" b="1" dirty="0"/>
          </a:p>
          <a:p>
            <a:pPr algn="just"/>
            <a:r>
              <a:rPr lang="en-US" u="sng" dirty="0" err="1">
                <a:ea typeface="+mn-lt"/>
                <a:cs typeface="+mn-lt"/>
              </a:rPr>
              <a:t>İlişkilendirme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Sık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öğe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kümelerini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araştırmak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birliktelik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kuralı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öğrenimi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pencere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öğeleri</a:t>
            </a:r>
            <a:endParaRPr lang="en-US" dirty="0" err="1"/>
          </a:p>
          <a:p>
            <a:pPr algn="just"/>
            <a:r>
              <a:rPr lang="en-US" u="sng" dirty="0" err="1">
                <a:ea typeface="+mn-lt"/>
                <a:cs typeface="+mn-lt"/>
              </a:rPr>
              <a:t>Biyoinformatik</a:t>
            </a:r>
            <a:r>
              <a:rPr lang="en-US" dirty="0">
                <a:ea typeface="+mn-lt"/>
                <a:cs typeface="+mn-lt"/>
              </a:rPr>
              <a:t>: Gen </a:t>
            </a:r>
            <a:r>
              <a:rPr lang="en-US" dirty="0" err="1">
                <a:ea typeface="+mn-lt"/>
                <a:cs typeface="+mn-lt"/>
              </a:rPr>
              <a:t>seti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analizi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zenginleştirme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yol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kitaplıklarına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erişim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araçlar</a:t>
            </a:r>
            <a:endParaRPr lang="en-US" dirty="0" err="1"/>
          </a:p>
          <a:p>
            <a:pPr algn="just"/>
            <a:r>
              <a:rPr lang="en-US" u="sng" dirty="0">
                <a:ea typeface="+mn-lt"/>
                <a:cs typeface="+mn-lt"/>
              </a:rPr>
              <a:t>Veri </a:t>
            </a:r>
            <a:r>
              <a:rPr lang="en-US" u="sng" dirty="0" err="1">
                <a:ea typeface="+mn-lt"/>
                <a:cs typeface="+mn-lt"/>
              </a:rPr>
              <a:t>Birleştirme</a:t>
            </a:r>
            <a:r>
              <a:rPr lang="en-US" u="sng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Farklı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kümelerini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birleştirmek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toplu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matris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çarpanlara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ayırma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gizli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faktörlerin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keşfi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araçlar</a:t>
            </a:r>
            <a:endParaRPr lang="en-US" dirty="0" err="1"/>
          </a:p>
          <a:p>
            <a:pPr algn="just"/>
            <a:r>
              <a:rPr lang="en-US" u="sng" dirty="0" err="1">
                <a:ea typeface="+mn-lt"/>
                <a:cs typeface="+mn-lt"/>
              </a:rPr>
              <a:t>Eğitsel</a:t>
            </a:r>
            <a:r>
              <a:rPr lang="en-US" u="sng" dirty="0">
                <a:ea typeface="+mn-lt"/>
                <a:cs typeface="+mn-lt"/>
              </a:rPr>
              <a:t>: </a:t>
            </a:r>
            <a:endParaRPr lang="en-US" dirty="0" err="1">
              <a:ea typeface="+mn-lt"/>
              <a:cs typeface="+mn-lt"/>
            </a:endParaRPr>
          </a:p>
          <a:p>
            <a:pPr algn="just"/>
            <a:r>
              <a:rPr lang="en-US" u="sng" dirty="0">
                <a:ea typeface="+mn-lt"/>
                <a:cs typeface="+mn-lt"/>
              </a:rPr>
              <a:t>Geo: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Jeo-uzamsal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verilerle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çalışmak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widget'lar</a:t>
            </a:r>
            <a:endParaRPr lang="en-US" dirty="0"/>
          </a:p>
          <a:p>
            <a:pPr algn="just"/>
            <a:r>
              <a:rPr lang="en-US" u="sng" dirty="0" err="1">
                <a:ea typeface="+mn-lt"/>
                <a:cs typeface="+mn-lt"/>
              </a:rPr>
              <a:t>Görüntü</a:t>
            </a:r>
            <a:r>
              <a:rPr lang="en-US" u="sng" dirty="0">
                <a:ea typeface="+mn-lt"/>
                <a:cs typeface="+mn-lt"/>
              </a:rPr>
              <a:t> </a:t>
            </a:r>
            <a:r>
              <a:rPr lang="en-US" u="sng" dirty="0" err="1">
                <a:ea typeface="+mn-lt"/>
                <a:cs typeface="+mn-lt"/>
              </a:rPr>
              <a:t>analitiği</a:t>
            </a:r>
            <a:r>
              <a:rPr lang="en-US" u="sng" dirty="0">
                <a:ea typeface="+mn-lt"/>
                <a:cs typeface="+mn-lt"/>
              </a:rPr>
              <a:t>: </a:t>
            </a:r>
            <a:endParaRPr lang="en-US" dirty="0"/>
          </a:p>
          <a:p>
            <a:pPr algn="just"/>
            <a:r>
              <a:rPr lang="en-US" u="sng" dirty="0" err="1">
                <a:ea typeface="+mn-lt"/>
                <a:cs typeface="+mn-lt"/>
              </a:rPr>
              <a:t>Ağ</a:t>
            </a:r>
            <a:r>
              <a:rPr lang="en-US" u="sng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Grafik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analizi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widget'lar</a:t>
            </a:r>
            <a:endParaRPr lang="en-US" dirty="0" err="1"/>
          </a:p>
          <a:p>
            <a:pPr algn="just"/>
            <a:r>
              <a:rPr lang="en-US" u="sng" dirty="0">
                <a:ea typeface="+mn-lt"/>
                <a:cs typeface="+mn-lt"/>
              </a:rPr>
              <a:t>Metin </a:t>
            </a:r>
            <a:r>
              <a:rPr lang="en-US" u="sng" dirty="0" err="1">
                <a:ea typeface="+mn-lt"/>
                <a:cs typeface="+mn-lt"/>
              </a:rPr>
              <a:t>madenciliği</a:t>
            </a:r>
            <a:r>
              <a:rPr lang="en-US" u="sng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Doğal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işleme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metin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madenciliği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araçlar</a:t>
            </a:r>
            <a:endParaRPr lang="en-US" dirty="0" err="1"/>
          </a:p>
          <a:p>
            <a:pPr algn="just"/>
            <a:r>
              <a:rPr lang="en-US" u="sng" dirty="0" err="1">
                <a:ea typeface="+mn-lt"/>
                <a:cs typeface="+mn-lt"/>
              </a:rPr>
              <a:t>Spektroskopi</a:t>
            </a:r>
            <a:r>
              <a:rPr lang="en-US" u="sng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Veri </a:t>
            </a:r>
            <a:r>
              <a:rPr lang="en-US" dirty="0" err="1">
                <a:ea typeface="+mn-lt"/>
                <a:cs typeface="+mn-lt"/>
              </a:rPr>
              <a:t>setlerinin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analizi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görselleştirilmesi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araçlar</a:t>
            </a:r>
            <a:endParaRPr lang="en-US" dirty="0" err="1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845A851-EFD6-29AB-A5E1-40986B956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992" y="4936108"/>
            <a:ext cx="3236768" cy="17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3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>
                <a:ea typeface="+mj-lt"/>
                <a:cs typeface="+mj-lt"/>
              </a:rPr>
              <a:t>Sınıflandırma Nedir?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60" y="1405651"/>
            <a:ext cx="10086552" cy="48601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/>
            <a:r>
              <a:rPr lang="en-US" dirty="0">
                <a:ea typeface="+mn-lt"/>
                <a:cs typeface="+mn-lt"/>
              </a:rPr>
              <a:t>Veri </a:t>
            </a:r>
            <a:r>
              <a:rPr lang="en-US" dirty="0" err="1">
                <a:ea typeface="+mn-lt"/>
                <a:cs typeface="+mn-lt"/>
              </a:rPr>
              <a:t>madenciliğinde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sınıflandırma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kavramı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basit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kümesi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üzerinde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tanımlı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çeşitli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sınıflar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arasında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veriyi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dağıtmaktır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Sınıflandırma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algoritmaları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verilen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eğitim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kümesinden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dağılım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şeklini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öğrenirler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sonra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sınıfının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belirli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olmadığı</a:t>
            </a:r>
            <a:r>
              <a:rPr lang="en-US" dirty="0">
                <a:ea typeface="+mn-lt"/>
                <a:cs typeface="+mn-lt"/>
              </a:rPr>
              <a:t> test </a:t>
            </a:r>
            <a:r>
              <a:rPr lang="en-US" dirty="0" err="1">
                <a:ea typeface="+mn-lt"/>
                <a:cs typeface="+mn-lt"/>
              </a:rPr>
              <a:t>verileri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geldiğinde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doğru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şekilde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sınıflandırmaya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çalışırlar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/>
          </a:p>
          <a:p>
            <a:pPr marL="285750" indent="-285750" algn="just"/>
            <a:r>
              <a:rPr lang="en-US" dirty="0"/>
              <a:t>Veri </a:t>
            </a:r>
            <a:r>
              <a:rPr lang="en-US" dirty="0" err="1"/>
              <a:t>toplamanın</a:t>
            </a:r>
            <a:r>
              <a:rPr lang="en-US" dirty="0"/>
              <a:t> 2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yolu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 Bu </a:t>
            </a:r>
            <a:r>
              <a:rPr lang="en-US" dirty="0" err="1"/>
              <a:t>yollardan</a:t>
            </a:r>
            <a:r>
              <a:rPr lang="en-US" dirty="0"/>
              <a:t> </a:t>
            </a:r>
            <a:r>
              <a:rPr lang="en-US" dirty="0" err="1"/>
              <a:t>ilki</a:t>
            </a:r>
            <a:r>
              <a:rPr lang="en-US" dirty="0"/>
              <a:t>, </a:t>
            </a:r>
            <a:r>
              <a:rPr lang="en-US" dirty="0" err="1"/>
              <a:t>sizden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alınarak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girmiş</a:t>
            </a:r>
            <a:r>
              <a:rPr lang="en-US" dirty="0"/>
              <a:t> </a:t>
            </a:r>
            <a:r>
              <a:rPr lang="en-US" dirty="0" err="1"/>
              <a:t>olduğunuz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site </a:t>
            </a:r>
            <a:r>
              <a:rPr lang="en-US" dirty="0" err="1"/>
              <a:t>içerisindeki</a:t>
            </a:r>
            <a:r>
              <a:rPr lang="en-US" dirty="0"/>
              <a:t> </a:t>
            </a:r>
            <a:r>
              <a:rPr lang="en-US" dirty="0" err="1"/>
              <a:t>davranışlarınıza</a:t>
            </a:r>
            <a:r>
              <a:rPr lang="en-US" dirty="0"/>
              <a:t> </a:t>
            </a:r>
            <a:r>
              <a:rPr lang="en-US" dirty="0" err="1"/>
              <a:t>dayalı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“Açık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toplama</a:t>
            </a:r>
            <a:r>
              <a:rPr lang="en-US" dirty="0"/>
              <a:t>” </a:t>
            </a:r>
            <a:r>
              <a:rPr lang="en-US" dirty="0" err="1"/>
              <a:t>yöntemidir</a:t>
            </a:r>
            <a:r>
              <a:rPr lang="en-US" dirty="0"/>
              <a:t>.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yöntem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“</a:t>
            </a:r>
            <a:r>
              <a:rPr lang="en-US" dirty="0" err="1"/>
              <a:t>Kapalı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toplama</a:t>
            </a:r>
            <a:r>
              <a:rPr lang="en-US" dirty="0"/>
              <a:t>”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adlandırılır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sosyal</a:t>
            </a:r>
            <a:r>
              <a:rPr lang="en-US" dirty="0"/>
              <a:t> </a:t>
            </a:r>
            <a:r>
              <a:rPr lang="en-US" dirty="0" err="1"/>
              <a:t>ağlar</a:t>
            </a:r>
            <a:r>
              <a:rPr lang="en-US" dirty="0"/>
              <a:t>, </a:t>
            </a:r>
            <a:r>
              <a:rPr lang="en-US" dirty="0" err="1"/>
              <a:t>arama</a:t>
            </a:r>
            <a:r>
              <a:rPr lang="en-US" dirty="0"/>
              <a:t> </a:t>
            </a:r>
            <a:r>
              <a:rPr lang="en-US" dirty="0" err="1"/>
              <a:t>motorları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sitelerde</a:t>
            </a:r>
            <a:r>
              <a:rPr lang="en-US" dirty="0"/>
              <a:t> </a:t>
            </a:r>
            <a:r>
              <a:rPr lang="en-US" dirty="0" err="1"/>
              <a:t>toplanan</a:t>
            </a:r>
            <a:r>
              <a:rPr lang="en-US" dirty="0"/>
              <a:t> </a:t>
            </a:r>
            <a:r>
              <a:rPr lang="en-US" dirty="0" err="1"/>
              <a:t>verilerdir</a:t>
            </a:r>
            <a:r>
              <a:rPr lang="en-US" dirty="0"/>
              <a:t>. Bu </a:t>
            </a:r>
            <a:r>
              <a:rPr lang="en-US" dirty="0" err="1"/>
              <a:t>tür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toplama</a:t>
            </a:r>
            <a:r>
              <a:rPr lang="en-US" dirty="0"/>
              <a:t> </a:t>
            </a:r>
            <a:r>
              <a:rPr lang="en-US" dirty="0" err="1"/>
              <a:t>yönteminin</a:t>
            </a:r>
            <a:r>
              <a:rPr lang="en-US" dirty="0"/>
              <a:t> </a:t>
            </a:r>
            <a:r>
              <a:rPr lang="en-US" dirty="0" err="1"/>
              <a:t>amacı</a:t>
            </a:r>
            <a:r>
              <a:rPr lang="en-US" dirty="0"/>
              <a:t>, o site </a:t>
            </a:r>
            <a:r>
              <a:rPr lang="en-US" dirty="0" err="1"/>
              <a:t>içerisindeki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davranışları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edip</a:t>
            </a:r>
            <a:r>
              <a:rPr lang="en-US" dirty="0"/>
              <a:t>, </a:t>
            </a:r>
            <a:r>
              <a:rPr lang="en-US" dirty="0" err="1"/>
              <a:t>kullanıcının</a:t>
            </a:r>
            <a:r>
              <a:rPr lang="en-US" dirty="0"/>
              <a:t> </a:t>
            </a:r>
            <a:r>
              <a:rPr lang="en-US" dirty="0" err="1"/>
              <a:t>ilgi</a:t>
            </a:r>
            <a:r>
              <a:rPr lang="en-US" dirty="0"/>
              <a:t> </a:t>
            </a:r>
            <a:r>
              <a:rPr lang="en-US" dirty="0" err="1"/>
              <a:t>alanlarını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bunlara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pazarlama</a:t>
            </a:r>
            <a:r>
              <a:rPr lang="en-US" dirty="0"/>
              <a:t> </a:t>
            </a:r>
            <a:r>
              <a:rPr lang="en-US" dirty="0" err="1"/>
              <a:t>faaliyetleri</a:t>
            </a:r>
            <a:r>
              <a:rPr lang="en-US" dirty="0"/>
              <a:t> </a:t>
            </a:r>
            <a:r>
              <a:rPr lang="en-US" dirty="0" err="1"/>
              <a:t>yürütmektir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74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Orange</a:t>
            </a:r>
            <a:r>
              <a:rPr lang="tr-TR" dirty="0"/>
              <a:t> İle Sınıflandırma Örnekleri-1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8E56B2E-6516-AB8F-5137-115FCC318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369" y="1640112"/>
            <a:ext cx="5886227" cy="44323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094F6-618C-ECEE-B0A4-0E21448CF90A}"/>
              </a:ext>
            </a:extLst>
          </p:cNvPr>
          <p:cNvSpPr txBox="1"/>
          <p:nvPr/>
        </p:nvSpPr>
        <p:spPr>
          <a:xfrm>
            <a:off x="1348154" y="1416539"/>
            <a:ext cx="3028461" cy="437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1EC3D43-4F4C-388C-BE3F-916AA4432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2" y="1635932"/>
            <a:ext cx="5126893" cy="45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4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>
                <a:ea typeface="+mj-lt"/>
                <a:cs typeface="+mj-lt"/>
              </a:rPr>
              <a:t>Orange</a:t>
            </a:r>
            <a:r>
              <a:rPr lang="tr-TR" dirty="0">
                <a:ea typeface="+mj-lt"/>
                <a:cs typeface="+mj-lt"/>
              </a:rPr>
              <a:t> İle Sınıflandırma Örnekleri-2</a:t>
            </a:r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909D6FDB-0AB6-9CA4-06C2-23A9FABB9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860" y="1527908"/>
            <a:ext cx="3708412" cy="5037853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748170C1-25D5-3CC6-3457-BE66F9FD5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991" y="1493113"/>
            <a:ext cx="3856893" cy="50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1165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</TotalTime>
  <Words>1581</Words>
  <Application>Microsoft Office PowerPoint</Application>
  <PresentationFormat>Widescreen</PresentationFormat>
  <Paragraphs>87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Duman</vt:lpstr>
      <vt:lpstr>Orange İle Sınıflandırma Örnekleri</vt:lpstr>
      <vt:lpstr>İçindekiler</vt:lpstr>
      <vt:lpstr>Orange Nedir? </vt:lpstr>
      <vt:lpstr>Orange</vt:lpstr>
      <vt:lpstr>Orange Ne İşe Yarar?</vt:lpstr>
      <vt:lpstr>Orange Bize Ne Sunuyor? </vt:lpstr>
      <vt:lpstr>Sınıflandırma Nedir?</vt:lpstr>
      <vt:lpstr>Orange İle Sınıflandırma Örnekleri-1</vt:lpstr>
      <vt:lpstr>Orange İle Sınıflandırma Örnekleri-2 </vt:lpstr>
      <vt:lpstr>Orange İle Sınıflandırma Örnekleri-3</vt:lpstr>
      <vt:lpstr>Orange İle Sınıflandırma Örnekleri-4 </vt:lpstr>
      <vt:lpstr>Orange İle Sınıflandırma Örnekleri-5 </vt:lpstr>
      <vt:lpstr>Orange İle Sınıflandırma Örnekleri-6 </vt:lpstr>
      <vt:lpstr>Orange İle Sınıflandırma Örnekleri-7 </vt:lpstr>
      <vt:lpstr>Orange İle Sınıflandırma Örnekleri-8 </vt:lpstr>
      <vt:lpstr>Orange İle Sınıflandırma Örnekleri-9 </vt:lpstr>
      <vt:lpstr>Orange İle Sınıflandırma Örnekleri-10 </vt:lpstr>
      <vt:lpstr>Kaynaklar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Soyutlama Nedir?</dc:title>
  <dc:creator>İsmail KIRBAŞ</dc:creator>
  <cp:lastModifiedBy>İsmail KIRBAŞ</cp:lastModifiedBy>
  <cp:revision>261</cp:revision>
  <dcterms:created xsi:type="dcterms:W3CDTF">2020-04-15T07:57:29Z</dcterms:created>
  <dcterms:modified xsi:type="dcterms:W3CDTF">2023-01-14T23:46:02Z</dcterms:modified>
</cp:coreProperties>
</file>